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23"/>
  </p:notesMasterIdLst>
  <p:sldIdLst>
    <p:sldId id="256" r:id="rId2"/>
    <p:sldId id="283" r:id="rId3"/>
    <p:sldId id="275" r:id="rId4"/>
    <p:sldId id="277" r:id="rId5"/>
    <p:sldId id="262" r:id="rId6"/>
    <p:sldId id="281" r:id="rId7"/>
    <p:sldId id="273" r:id="rId8"/>
    <p:sldId id="282" r:id="rId9"/>
    <p:sldId id="284" r:id="rId10"/>
    <p:sldId id="267" r:id="rId11"/>
    <p:sldId id="266" r:id="rId12"/>
    <p:sldId id="268" r:id="rId13"/>
    <p:sldId id="269" r:id="rId14"/>
    <p:sldId id="270" r:id="rId15"/>
    <p:sldId id="258" r:id="rId16"/>
    <p:sldId id="285" r:id="rId17"/>
    <p:sldId id="286" r:id="rId18"/>
    <p:sldId id="287" r:id="rId19"/>
    <p:sldId id="288" r:id="rId20"/>
    <p:sldId id="271" r:id="rId21"/>
    <p:sldId id="278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5" autoAdjust="0"/>
    <p:restoredTop sz="84401" autoAdjust="0"/>
  </p:normalViewPr>
  <p:slideViewPr>
    <p:cSldViewPr snapToGrid="0">
      <p:cViewPr varScale="1">
        <p:scale>
          <a:sx n="80" d="100"/>
          <a:sy n="80" d="100"/>
        </p:scale>
        <p:origin x="108" y="12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8CC7A-568B-4215-B702-09BC6F3F9B17}" type="datetimeFigureOut">
              <a:rPr lang="de-DE" smtClean="0"/>
              <a:t>03.07.2024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E523D-0702-48B0-846A-C52C4C6D80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70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605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 mein Projekt nach dem Smart Prinzipien gesetzt? </a:t>
            </a:r>
          </a:p>
          <a:p>
            <a:r>
              <a:rPr lang="de-DE" dirty="0"/>
              <a:t>Spezifisch : Ziele sind eindeutig definiert 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938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Messbar mit Qualitätssicherung Methoden, </a:t>
            </a:r>
            <a:r>
              <a:rPr lang="de-DE" dirty="0" err="1"/>
              <a:t>testing</a:t>
            </a:r>
            <a:r>
              <a:rPr lang="de-DE" dirty="0"/>
              <a:t>, Kundezufriedenheit </a:t>
            </a:r>
            <a:r>
              <a:rPr lang="de-DE" dirty="0" err="1"/>
              <a:t>umw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200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Auf dem Kick-off-Meeting wurde beschlossen, dass das Projekt durchgeführt werden soll.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256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gesteckte Ziel muss möglich und realisierbar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8600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Ziel muss mit einem fixen Datum festgelegt werden können. 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5:40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020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Diese Kreisdiagramm zeigt die für jede Phase des Projekt eingeplante Zeit in Prozent an basierend auf insgesamt 80 Stunden für dieses Projekt.</a:t>
            </a:r>
          </a:p>
          <a:p>
            <a:endParaRPr lang="de-DE" dirty="0"/>
          </a:p>
          <a:p>
            <a:r>
              <a:rPr lang="de-DE" dirty="0"/>
              <a:t>1:00</a:t>
            </a:r>
          </a:p>
          <a:p>
            <a:endParaRPr lang="de-DE" dirty="0"/>
          </a:p>
          <a:p>
            <a:r>
              <a:rPr lang="de-DE" dirty="0"/>
              <a:t>6:40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005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1:20</a:t>
            </a:r>
          </a:p>
          <a:p>
            <a:endParaRPr lang="de-DE" dirty="0"/>
          </a:p>
          <a:p>
            <a:r>
              <a:rPr lang="de-DE" dirty="0"/>
              <a:t>8:00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269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8:40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905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Mit </a:t>
            </a:r>
            <a:r>
              <a:rPr lang="de-DE" dirty="0" err="1"/>
              <a:t>lesson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verbunden….?</a:t>
            </a:r>
          </a:p>
          <a:p>
            <a:endParaRPr lang="de-DE" dirty="0"/>
          </a:p>
          <a:p>
            <a:r>
              <a:rPr lang="de-DE" dirty="0"/>
              <a:t>Der Zeitaufwand für den Umbau alter Logik durch neue Funktionalität wurde unterschätzt.</a:t>
            </a:r>
          </a:p>
          <a:p>
            <a:endParaRPr lang="de-DE" dirty="0"/>
          </a:p>
          <a:p>
            <a:r>
              <a:rPr lang="de-DE" dirty="0"/>
              <a:t>Die Zeitersparnis wurde unter anderem durch eine effiziente Analysephase und automatisierte Tools zur Erstellung der Dokumentation erreicht.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9:20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957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1:20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10:40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049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240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Nun möchte ich mit einem Zitat schließen, das die Bedeutung von Bildung wunderbar zusammenfasst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Vielen Dank für Ihre Aufmerksamkeit.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00:20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11:00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36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187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Guten Tag, mein Name ist Marco Garagna und ich freue mich, Ihnen heute das Thema 'Importprofil-Tool: Verwaltung von Profilen für den Import von Schülerdaten' präsentieren zu dürfen.</a:t>
            </a:r>
          </a:p>
          <a:p>
            <a:r>
              <a:rPr lang="de-DE" dirty="0"/>
              <a:t>In den nächsten 15 Minuten werde ich Ihnen einen Überblick über die Funktionen und Vorteile dieses Tools geben.</a:t>
            </a:r>
          </a:p>
          <a:p>
            <a:r>
              <a:rPr lang="de-DE" dirty="0"/>
              <a:t>Bevor wir in die Details einsteigen, lassen Sie uns einen Blick auf die Agenda werfen.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Zunächst werde ich Ihnen eine kurze Vorstellung unserer Firma geben. Anschließend werden wir die Projektanalyse besprechen, in der wir die Anforderungen identifiziert haben.</a:t>
            </a:r>
          </a:p>
          <a:p>
            <a:r>
              <a:rPr lang="de-DE" dirty="0"/>
              <a:t>Danach folgt die Planung.</a:t>
            </a:r>
          </a:p>
          <a:p>
            <a:r>
              <a:rPr lang="de-DE" dirty="0"/>
              <a:t>Und  'Umsetzung'.</a:t>
            </a:r>
          </a:p>
          <a:p>
            <a:r>
              <a:rPr lang="de-DE" dirty="0"/>
              <a:t>Zum Schluss vergleichen wir den Soll- und Ist-Zustand, um die erzielten Ergebnisse zu bewerten. Abschließend ziehe ich ein Fazit.</a:t>
            </a:r>
          </a:p>
          <a:p>
            <a:r>
              <a:rPr lang="de-DE" dirty="0"/>
              <a:t>Lassen Sie uns nun mit der Firmenvorstellung beginnen.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  <a:p>
            <a:r>
              <a:rPr lang="de-DE" dirty="0"/>
              <a:t>1:10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274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Unternehmen wurde im 1990 gegründet, hat Sitz in Berlin , Ziel ist die Schaffung von innovativen, flexiblen Lösungen zum ökologischen und ökonomischen Betrieb von Bussen und Bahnen im öffentlichen Personennahverkehr (ÖPNV).</a:t>
            </a:r>
          </a:p>
          <a:p>
            <a:endParaRPr lang="de-DE" dirty="0"/>
          </a:p>
          <a:p>
            <a:r>
              <a:rPr lang="de-DE" dirty="0"/>
              <a:t>unter anderem Produkte </a:t>
            </a:r>
          </a:p>
          <a:p>
            <a:r>
              <a:rPr lang="de-DE" dirty="0"/>
              <a:t>ASCI Systemhaus GmbH hatte vor einigen Jahren die webbasierte Anwendung SyABO für die</a:t>
            </a:r>
          </a:p>
          <a:p>
            <a:r>
              <a:rPr lang="de-DE" dirty="0"/>
              <a:t>Verwaltung von Fahrkartenabonnenten und Schülerverkehrsdaten im ÖPNV entwickelt.</a:t>
            </a:r>
          </a:p>
          <a:p>
            <a:r>
              <a:rPr lang="de-DE" dirty="0"/>
              <a:t>Dieses Programm ist bei verschiedenen Verkehrsunternehmen in Deutschland im Einsatz.</a:t>
            </a:r>
          </a:p>
          <a:p>
            <a:endParaRPr lang="de-DE" dirty="0"/>
          </a:p>
          <a:p>
            <a:r>
              <a:rPr lang="de-DE" dirty="0"/>
              <a:t>00:44</a:t>
            </a:r>
          </a:p>
          <a:p>
            <a:endParaRPr lang="de-DE" dirty="0"/>
          </a:p>
          <a:p>
            <a:r>
              <a:rPr lang="de-DE" dirty="0"/>
              <a:t>2:00</a:t>
            </a:r>
          </a:p>
          <a:p>
            <a:endParaRPr lang="de-DE" dirty="0"/>
          </a:p>
          <a:p>
            <a:r>
              <a:rPr lang="de-DE" dirty="0"/>
              <a:t>Das Standardformat für den Austausch von Fahrplandaten ist die </a:t>
            </a:r>
            <a:r>
              <a:rPr lang="de-DE" i="1" dirty="0"/>
              <a:t>VDV 452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089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Nun kommen wir zur Ist-Analyse Phase. Aktuell existiert bereits eine Schnittstelle für den Import von Schülerdaten aus CSV-Dateien in die SyABO-Datenbank. Diese Schnittstelle verwendet den Importassistenten,</a:t>
            </a:r>
          </a:p>
          <a:p>
            <a:r>
              <a:rPr lang="de-DE" dirty="0"/>
              <a:t> der als Servlet-Komponente implementiert wurde. Die Daten werden anhand von Schlüsselwörtern aufbereitet, die in der ersten Zeile der CSV-Datei stehen. Diese Schlüsselwörter und deren Beziehungen zu den Programmdaten sind in der Datei '</a:t>
            </a:r>
            <a:r>
              <a:rPr lang="de-DE" dirty="0" err="1"/>
              <a:t>importoptionen.properties</a:t>
            </a:r>
            <a:r>
              <a:rPr lang="de-DE" dirty="0"/>
              <a:t>' gespeichert.</a:t>
            </a:r>
          </a:p>
          <a:p>
            <a:r>
              <a:rPr lang="de-DE" dirty="0"/>
              <a:t>Auf einer grafischen Benutzeroberfläche können Nutzer erkannte Fehler in den Datensätzen nachbearbeiten und ergänzen. Nach der Korrektur werden die Daten aus den temporär angelegten Datenbanktabellen in die Arbeitsdatenbanktabellen gespeichert.</a:t>
            </a:r>
          </a:p>
          <a:p>
            <a:r>
              <a:rPr lang="de-DE" dirty="0"/>
              <a:t>Allerdings haben wir dabei einige Herausforderungen identifiziert: Wir haben es mit mehreren Datenlieferanten zu tun, die jeweils eigene Formate liefern. Die aktuelle Lösung ist nicht flexibel genug, um diese Unterschiede effizient zu handhaben.</a:t>
            </a:r>
          </a:p>
          <a:p>
            <a:r>
              <a:rPr lang="de-DE" dirty="0"/>
              <a:t>Es gibt unterschiedliche Spaltenbezeichnungen und Zeichensätze, die zusätzliche Anpassungen erfordern, um die Importdateien in eine standardisierte Form zu bringen.</a:t>
            </a:r>
          </a:p>
          <a:p>
            <a:endParaRPr lang="de-DE" dirty="0"/>
          </a:p>
          <a:p>
            <a:r>
              <a:rPr lang="de-DE" dirty="0"/>
              <a:t>1:00 ?? </a:t>
            </a:r>
          </a:p>
          <a:p>
            <a:endParaRPr lang="de-DE" dirty="0"/>
          </a:p>
          <a:p>
            <a:r>
              <a:rPr lang="de-DE" dirty="0"/>
              <a:t>3:00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551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erweiterte Wasserfallmodell ermöglicht es dem Projektteam jedoch, zu einer früheren</a:t>
            </a:r>
          </a:p>
          <a:p>
            <a:r>
              <a:rPr lang="de-DE" dirty="0"/>
              <a:t>Phase zurückzukehren, um z.B. nachträglich erfasste Verbesserungen zu berücksichtigen und</a:t>
            </a:r>
          </a:p>
          <a:p>
            <a:r>
              <a:rPr lang="de-DE" dirty="0"/>
              <a:t>schließlich Ergebnisse zu erzielen, die allen Anforderungen entsprechen.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3:25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925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Die Entwicklung einer Benutzeroberfläche (UI), Logik und Backend für die Profilerstellung</a:t>
            </a:r>
          </a:p>
          <a:p>
            <a:r>
              <a:rPr lang="de-DE" dirty="0"/>
              <a:t>und zur Verwaltung der Profile.</a:t>
            </a:r>
          </a:p>
          <a:p>
            <a:endParaRPr lang="de-DE" dirty="0"/>
          </a:p>
          <a:p>
            <a:r>
              <a:rPr lang="de-DE" dirty="0"/>
              <a:t>2. Die Erweiterung der bestehenden Benutzeroberfläche zur Verwaltung der Vertragspartner,</a:t>
            </a:r>
          </a:p>
          <a:p>
            <a:r>
              <a:rPr lang="de-DE" dirty="0"/>
              <a:t>um eine obligatorische Zuordnung eines Importprofils zum Vertragspartner zu ermöglichen.</a:t>
            </a:r>
          </a:p>
          <a:p>
            <a:endParaRPr lang="de-DE" dirty="0"/>
          </a:p>
          <a:p>
            <a:r>
              <a:rPr lang="de-DE" dirty="0"/>
              <a:t>3. Der dritte Teil ist die Überarbeitung des bestehenden Importassistent-Servlets</a:t>
            </a:r>
          </a:p>
          <a:p>
            <a:endParaRPr lang="de-DE" dirty="0"/>
          </a:p>
          <a:p>
            <a:r>
              <a:rPr lang="de-DE" dirty="0"/>
              <a:t>00:30</a:t>
            </a:r>
          </a:p>
          <a:p>
            <a:endParaRPr lang="de-DE" dirty="0"/>
          </a:p>
          <a:p>
            <a:r>
              <a:rPr lang="de-DE" dirty="0"/>
              <a:t>4:00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511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die genauen Personalkosten und Kosteneinsparungen aus verschiedenen Gründen, unter anderem Datenschutz, nicht veröffentlicht werden können, erfolgt die Berechnung anhand eines durchschnittlichen Stundenlohns. Eine nachvollziehbare Amortisationsrechnung ist teil meiner Dokumentation.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5:00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72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36F26-80F5-E7BA-9C11-30D3C9A5D24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F5598C-5946-61B4-FBF7-C8F91BD8A3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8322ED-B14E-EDC5-0964-930735B1BF8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28946F-1B6D-47A8-A816-CAF816D3FBE9}" type="datetime1">
              <a:rPr lang="de-DE"/>
              <a:pPr lvl="0"/>
              <a:t>03.07.2024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F56DF6-E5CF-6651-CFE7-1FF4CDF905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AF2511-D39D-BEBC-28A5-E4EF1849FD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229D2-0130-4F01-B13C-E80BA4094B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7809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1CDA2-71B4-8D0F-8845-6245CE97AD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E8C54A-FEFD-AF3A-EF38-D8B4B768D3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73622B-DD92-F349-6F32-10D99C6B3F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D8DF8F-3805-4A0E-B58E-09F472AC20AA}" type="datetime1">
              <a:rPr lang="de-DE"/>
              <a:pPr lvl="0"/>
              <a:t>03.07.2024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978A41-C264-977B-89F0-A1422CCE64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9A696F-C9DA-D67E-22D5-57CC5E10F9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3FC7D2-585A-41C8-A5EF-F0D6DC4AD25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77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2AF0D2-C8DD-CCB4-3228-E8D9D6DF909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B40057-67DD-5046-F14F-2DB5CFF62F4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E17EC-C5FA-9805-665D-D25AE716AD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324158B-6303-4C0B-BAB8-99454402F942}" type="datetime1">
              <a:rPr lang="de-DE"/>
              <a:pPr lvl="0"/>
              <a:t>03.07.2024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94BAEB-E625-9415-AD56-E20C61E72B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BE853-4E33-5AFF-AAA1-070F5970B99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605EA6-BE06-4C58-A2D2-A1FD653AF5D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0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07BF8-EEE0-9741-35CA-05A9E8970F2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9BBB93-DE92-65C9-38C6-D7C915A7622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C62C05-487A-986A-586F-415D89B63BA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42BA2A-EA2C-4CFF-9775-7641211C3659}" type="datetime1">
              <a:rPr lang="de-DE"/>
              <a:pPr lvl="0"/>
              <a:t>03.07.2024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793943-EEBC-0ADB-7646-B2554A9BC9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DE1280-61BF-2FB6-219A-A23A8D7BCC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2FAB65-FC04-4383-B7B5-3B6E4DD107F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99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B64AD-0EA6-500C-6817-26852B6FC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F45907-5CCB-A84A-E0F1-1815952CAF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0F5F70-3798-A3D6-974A-029E02B093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CA0BB2-265F-4410-AF89-F9DED386A4CD}" type="datetime1">
              <a:rPr lang="de-DE"/>
              <a:pPr lvl="0"/>
              <a:t>03.07.2024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F0164F-E948-DCC2-ADF2-0558844FC6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8545CE-B165-8A83-EA91-28456102D6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ABEAF3-D34C-4475-9851-45EA043F90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05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ED9A4-8E4F-B933-EDB0-1AC16C1C7F0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4E664B-9EA3-9374-28FD-F045574F3A9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42DEB3-C30F-3F96-8CE7-F586751F979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708B65-AABD-2F07-D280-F87332A5525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D9FA03-8175-4D4C-8393-7EFA6B81456C}" type="datetime1">
              <a:rPr lang="de-DE"/>
              <a:pPr lvl="0"/>
              <a:t>03.07.2024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FDC10B-85AD-E091-D150-FCA8A34839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C09AF0-424C-1B17-232F-189C174499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46F11F-332C-4D41-8486-DC5EDDCC025F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6211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B30DEB-2DFC-65F5-1E42-461FFEB902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54C0CB-A046-082E-DD32-032FA9684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593B13-481D-873E-3F09-8240CEAF550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F1AC07-DE66-CED8-EE86-DF9CBE4F41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5F7F48-B3D9-7D71-D2B3-7F134D5B75F7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180B52-73D3-FFFE-9B7A-2AF638E0A5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06BA8A-1E56-476F-95C2-749ACB94B129}" type="datetime1">
              <a:rPr lang="de-DE"/>
              <a:pPr lvl="0"/>
              <a:t>03.07.2024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FA326-2820-9242-4E7C-2939DB072B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D9B83C-37A5-750B-8FC8-580902ABCE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0559AD-45FB-4039-87F7-E5C8E2089734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490C7-D5A2-F36E-4264-F499AF6CD5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5DAE99-5831-79B5-15C6-0E97961A34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27D947-8F75-4AB8-ABE3-8D00A805B75C}" type="datetime1">
              <a:rPr lang="de-DE"/>
              <a:pPr lvl="0"/>
              <a:t>03.07.2024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5140C7-EE4F-8185-6596-651A01B65D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CF15B0-090A-2F19-1DBD-7B76F67839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E88B67-EC98-459D-AC07-61EDA222263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95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BC3EBA-3790-71C5-DF0B-1434D4DD88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EBA645-CB61-4EA7-8E35-9612E02CD783}" type="datetime1">
              <a:rPr lang="de-DE"/>
              <a:pPr lvl="0"/>
              <a:t>03.07.2024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C2253D-EAC2-FECF-5E85-F6A338D50A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261673-D391-FB8F-516F-5896C770C4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88AF7-96AD-4FEF-9E69-E672799B49F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29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15C6E-C1DC-8385-1EC3-BB28B74C1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9D89A-AE80-D169-768C-9158B25578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55DD8F-26F8-B44C-8759-5BEB6A5D9FF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06BE3D-B4CB-B0E7-C7BA-A98996EA2E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A725DBB-0E56-4512-9781-B3A92B351A46}" type="datetime1">
              <a:rPr lang="de-DE"/>
              <a:pPr lvl="0"/>
              <a:t>03.07.2024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EA1E3-9287-47F6-9B44-9D86D105BE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B9D8D3-68D2-D68D-55CC-89C37B98E9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F66D8F-C3DE-463B-8E45-6443A745042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9520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66B20-7E3D-FBC3-44A7-DA833EF47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8F94F1-2CD3-2EE8-89E3-57566FB884F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89A194-443D-F7B3-8147-10BC02F8B3B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D26EE-FBAF-0027-1122-D85564778C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F2C10A-5BFF-48FE-B1BB-C4045A574384}" type="datetime1">
              <a:rPr lang="de-DE"/>
              <a:pPr lvl="0"/>
              <a:t>03.07.2024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5835A5-77D8-441B-A9AD-2C6F8E6BF3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A0EF45-A5B5-C5E3-3850-F61ED5378F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C6DB94-401B-4CCA-8940-35CA370394F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34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B67C85-2980-3330-BB4F-6A6D405FF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4DDD0-8572-D2AB-6E81-F59A40AFB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D02A9A-319E-D663-7FD7-14EFDD81025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2169655-8848-440F-8871-2851F7AC63B4}" type="datetime1">
              <a:rPr lang="de-DE"/>
              <a:pPr lvl="0"/>
              <a:t>03.07.2024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1BB52A-7D29-85B8-5DD2-9033B67C65B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B78A84-82D3-7240-D9E3-5751BF11A5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9BF4624-5AEA-423D-9B10-D7D7D8ACADD2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jp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.jp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sp>
        <p:nvSpPr>
          <p:cNvPr id="4" name="Stern: 5 Zacken 3">
            <a:extLst>
              <a:ext uri="{FF2B5EF4-FFF2-40B4-BE49-F238E27FC236}">
                <a16:creationId xmlns:a16="http://schemas.microsoft.com/office/drawing/2014/main" id="{2E5E8142-2E3B-A4D0-72CB-DB826D673424}"/>
              </a:ext>
            </a:extLst>
          </p:cNvPr>
          <p:cNvSpPr/>
          <p:nvPr/>
        </p:nvSpPr>
        <p:spPr>
          <a:xfrm>
            <a:off x="11973726" y="0"/>
            <a:ext cx="218049" cy="196947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9" name="Inhaltsplatzhalter 18" descr="Eine leuchtende Glühbirne zwischen Reihen von unbeleuchteten Glühbirnen">
            <a:extLst>
              <a:ext uri="{FF2B5EF4-FFF2-40B4-BE49-F238E27FC236}">
                <a16:creationId xmlns:a16="http://schemas.microsoft.com/office/drawing/2014/main" id="{54611BA7-E380-841E-512A-5192F5BF3FB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9AA84C3-049E-4F61-11A6-EFCEEB20F2B7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32DBC5B-01E3-D6BB-E4AF-CE72CE28F64D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466A2DE3-BBAC-7D81-08CD-B1F3DEA824F3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5FF08003-C4BB-AE3F-8FF2-4AAAA30D6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2FBB627-96CF-B6B1-4F94-D959D31CD41F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D1FF05B-C0E3-4469-ECCC-DCE90C342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095C74B-A52D-7487-B6D1-A348C814C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9EBE58D1-DA40-248C-5BC8-61B0893ED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F7636EB-8E94-F98B-A47A-3FBA53D69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1E6963B-0F7E-E4E5-7068-D424CDDBB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74E458-35D3-4E2D-373C-A1A25CB08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F9B1B27-F824-8EC2-2C19-015C00ABB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D35F24-3234-551E-F354-65F1B4674D25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FA75692F-7AF7-1177-DABA-C3694D2340ED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0836AF6-B631-F7B0-0421-ECCDBB6C3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E8EB64D-D834-FC25-E96B-34CE11951A16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2E2AF52-C650-0E3E-90B7-98C776EF6B1F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9098C90-F466-7C02-1404-2CD67B06F7DE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659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Nahaufnahme eines weißen und gelben Holzlineals">
            <a:extLst>
              <a:ext uri="{FF2B5EF4-FFF2-40B4-BE49-F238E27FC236}">
                <a16:creationId xmlns:a16="http://schemas.microsoft.com/office/drawing/2014/main" id="{73087FAE-5117-2A34-8A6D-7D84BA08D730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6A82EDF-B714-9A6D-85A9-C270E396FAAA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C17D684-E055-630E-F15E-7982D28188A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B6C8EEA-5AFE-C449-9223-323416869122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D1198A4-4DF9-43E8-55BA-C90AFD06B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4C78B2F-CA74-79EB-1441-7488B55BA75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A20A2C50-1B4E-F3FE-60B7-2B59AED6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F95F20CE-D74B-B1F4-CE02-393468748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81B5E4BA-179E-91B7-AA43-022E9BF07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4C78AE6-DF5C-CF13-48BF-EC59142ED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86D6B968-72D5-5C71-E9A5-32A828DEE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D354ED5-38E8-246D-3716-4B73016CE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296FD03-03FD-ED54-B9CC-3D9A3A2D4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97F612DA-3EFA-A6D5-5296-CC2D418A56B8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DA9E2CF-6751-A3EA-592E-336DF669ECA2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2BE6438-C5B4-20E6-2F5C-98211741D5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EE81B290-AC57-337D-3857-499B1BC572FC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A2D1E236-F508-EBFF-90A7-812129AC3969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A27DA2F0-FB3B-98BE-9BEC-CCADE4C71C40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611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9" name="Inhaltsplatzhalter 8" descr="Hände, die sich gegenseitig halten">
            <a:extLst>
              <a:ext uri="{FF2B5EF4-FFF2-40B4-BE49-F238E27FC236}">
                <a16:creationId xmlns:a16="http://schemas.microsoft.com/office/drawing/2014/main" id="{758B0132-61B6-D755-9786-540D43DB80A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8" y="1825200"/>
            <a:ext cx="4680000" cy="3363702"/>
          </a:xfr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090EBD4-48DE-E47D-4F88-A5F529A7150F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9225CA3-3498-FD8C-766C-89B9C238F951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C7B8362-846C-4838-4949-FC73ED5F13E1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5D560D90-A9CE-6C6C-FC29-9437DF813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C81D123-3D23-6DA9-261C-ADF92C1B03A7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C4E3383D-4C63-2C26-4D22-997941AEE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97B39D9F-F8A9-EFF8-2D18-84F1F425C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AB1C697E-FCBE-38BA-8C14-03085C729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6781242-6535-FEEF-398C-C9BB083E5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699395A-4379-4B41-BFF6-D59866621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99489C6-AEB7-00E4-AA85-DA463AD17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580E33E-B65F-F883-9821-5DA4A360A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86AD0CAD-27A6-0BE2-5DEC-9ED6CF1158D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482ED93C-8E24-3CAF-8E91-6AAA28943DC8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1DDE405E-345F-03F8-34EA-3A0B46C56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79A5B28-4E89-28DD-5281-ACA88C1D0980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892AB863-8256-E0B9-97E4-639C3FB5A94E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5568376-BF11-9E60-534F-5ADB7521ED19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98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Auf eine interessante Felsformation zuführende Fahrbahn">
            <a:extLst>
              <a:ext uri="{FF2B5EF4-FFF2-40B4-BE49-F238E27FC236}">
                <a16:creationId xmlns:a16="http://schemas.microsoft.com/office/drawing/2014/main" id="{5EBB62FB-95CB-F619-ACE9-C8894BC6C585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099"/>
            <a:ext cx="4680000" cy="3123806"/>
          </a:xfr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116C313-3ADF-0084-9DD8-EFA29AE2EA5C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F6D0F00-29CF-2957-07AE-ECAEFA6AF092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AB3771B-5729-B6E6-7A80-CCB0A84E4BD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EAFC3C3-04F9-BA29-F6DE-E5604E5CD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92C02B7-4024-4C78-DB9D-98D9D2D049EA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63825568-F3DF-1DDE-24A7-7BBF918B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38352AF1-EF38-30EA-A9B1-2AC01E5C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5818324F-F040-C906-8182-F3606B673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9B43E79-F681-7327-64E0-7158C5D92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85F15DB-8A9C-DECE-BC68-9662F31F2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57F124F-C96D-1C9C-BCB0-2FD45952C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57D0208-2649-ECA9-6505-4D25ACE93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62C94B-9EBA-08E9-08D9-2E8C6B5C482F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0A622DDD-17EC-8547-62AE-905CE72F461B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44A842E-88C2-1023-3E99-9994A5BC0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C3FCB13-26AD-65B0-9A6C-46D5A6987385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9E47E16-B049-6832-C65C-60A94F14F9A4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E5E6DE8-9A14-9CD2-92F8-BFD43206215F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25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T</a:t>
            </a:r>
            <a:r>
              <a:rPr lang="de-DE" dirty="0"/>
              <a:t>ime Bound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CCD26B2E-6A1F-370B-54A7-38CD65916BF4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713487" y="1924124"/>
            <a:ext cx="3391373" cy="2438740"/>
          </a:xfr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17FA60BE-48A8-B70D-541D-6341946A72E0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F04DE24-D1C0-0D26-FFD9-38217A62413B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DC39042-8351-594F-80D9-6ADE144BCB2F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FBE79AA1-F134-0298-E95C-38731FB9E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9D1686F-50DD-6DA8-59CE-B063B81FC11A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5B55BEE-E37A-F4AF-3416-113C1EC2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0B840F6-DFF4-0E62-10B1-95ED5767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6EF5AD5D-DAC3-AE44-A727-9925CF5A3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4FCA7F7-027A-14B4-87E8-255DC448F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C2238AD-EC26-53F2-F029-FE093BD52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67965A4-7B93-098A-9851-DDEE1C18A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987002E-6351-119E-DA6A-9E2026150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6018A4F3-AD52-B049-C3CE-B1B21663BF8D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AEB92660-0190-9362-4DC7-31186C71A878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E56B365-BFE5-0975-A699-84C5B2B40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059CA2CA-C794-703B-3627-0A44F870445B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DFCF5C2-18FD-623D-9244-5E4989DB72D4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4484172-0FED-93BB-A4F9-5425EE9AEEC7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961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PLANUNG</a:t>
            </a:r>
          </a:p>
        </p:txBody>
      </p: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5CCC5B29-8414-A411-5948-4B417584C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3" y="2292848"/>
            <a:ext cx="5181603" cy="3416893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4A3D84-C65E-9B9D-D390-4A9C348089FE}"/>
              </a:ext>
            </a:extLst>
          </p:cNvPr>
          <p:cNvSpPr txBox="1"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de-DE" dirty="0"/>
              <a:t>Zielplattfort</a:t>
            </a:r>
          </a:p>
          <a:p>
            <a:r>
              <a:rPr lang="de-DE" dirty="0"/>
              <a:t>Architektur und Nutzwertanalyse</a:t>
            </a:r>
          </a:p>
          <a:p>
            <a:r>
              <a:rPr lang="de-DE" dirty="0"/>
              <a:t>GUI</a:t>
            </a:r>
          </a:p>
          <a:p>
            <a:r>
              <a:rPr lang="de-DE" dirty="0"/>
              <a:t>Datenmodell</a:t>
            </a:r>
          </a:p>
          <a:p>
            <a:r>
              <a:rPr lang="de-DE" dirty="0"/>
              <a:t>Geschäftslogik</a:t>
            </a:r>
          </a:p>
          <a:p>
            <a:r>
              <a:rPr lang="de-DE" dirty="0"/>
              <a:t>QA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A3703AF-4CEF-DC00-F8D6-69FC1F7A836D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70B0B8A-D58A-C8D4-ADE6-650BCE85791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E74D3C-03FF-9769-9231-20EEEE6BC8A1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7FD23872-26EB-0F12-6D7D-7871F05D8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9F51268-C706-7D3E-4273-36BD07E3B540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73B5719E-8C82-7519-2739-2E78B5D54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94A6472-118C-6980-E2FA-98407E55E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DC9BEE39-1858-7714-97F9-1D7D8B118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60EC8D5-61B8-058A-1EA4-FEF673BBC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30BC9FC-F91A-27AA-3C78-ECC76B5F9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5F014BC-B17B-EBFF-814C-C1F6E71FE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87399F5-84DB-BABD-ECF9-58938AFAE4C5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E56626DC-79F2-2F3B-424F-9F703864811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36205318-5467-9AF6-23B0-FD42FDAC2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213" y="5979645"/>
            <a:ext cx="765267" cy="582269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DB72317-8987-6648-32BB-0A64A335A07B}"/>
              </a:ext>
            </a:extLst>
          </p:cNvPr>
          <p:cNvCxnSpPr/>
          <p:nvPr/>
        </p:nvCxnSpPr>
        <p:spPr>
          <a:xfrm>
            <a:off x="6716938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DB285EA-7CCE-B6E9-9B19-5E1DD50EBAA5}"/>
              </a:ext>
            </a:extLst>
          </p:cNvPr>
          <p:cNvCxnSpPr/>
          <p:nvPr/>
        </p:nvCxnSpPr>
        <p:spPr>
          <a:xfrm>
            <a:off x="7424169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B5C46C7-0043-4694-B2E0-31E49E61B362}"/>
              </a:ext>
            </a:extLst>
          </p:cNvPr>
          <p:cNvCxnSpPr/>
          <p:nvPr/>
        </p:nvCxnSpPr>
        <p:spPr>
          <a:xfrm>
            <a:off x="7069362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8B35ACDB-1493-E4E9-969E-B1970C4361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486" y="2162720"/>
            <a:ext cx="2194517" cy="17068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0EB02EF-9EC1-AD2B-D7DD-868B239EC9FE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1" y="1337904"/>
            <a:ext cx="7659858" cy="4182192"/>
          </a:xfrm>
          <a:prstGeom prst="rect">
            <a:avLst/>
          </a:prstGeom>
        </p:spPr>
      </p:pic>
      <p:sp>
        <p:nvSpPr>
          <p:cNvPr id="9" name="Pfeil: nach links 8">
            <a:extLst>
              <a:ext uri="{FF2B5EF4-FFF2-40B4-BE49-F238E27FC236}">
                <a16:creationId xmlns:a16="http://schemas.microsoft.com/office/drawing/2014/main" id="{165236C1-CF95-B2F9-DB3B-D2F25607CDCA}"/>
              </a:ext>
            </a:extLst>
          </p:cNvPr>
          <p:cNvSpPr/>
          <p:nvPr/>
        </p:nvSpPr>
        <p:spPr>
          <a:xfrm>
            <a:off x="7850796" y="4764566"/>
            <a:ext cx="636059" cy="2891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4C27A2-AD52-A299-411B-8AD0AD6E4B0E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E266C6-A7AB-7BDE-24B7-179E86DBE1CD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86A0CDA-7FF1-DC1F-02D0-A09CC8FFEFAD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9FE34360-1FF0-787D-A044-33D0D7A10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AC6ED56-D32A-544F-E184-9B1107F11D12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185743F2-599D-2A0C-40CB-44DACFFD4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11B0664B-3957-34DA-BCED-E4BF96626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FD4D36A1-7CC0-164B-612A-50109C778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570F869-E7CA-6A9F-069D-1162D4019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29B7255-1D0B-E2C1-450D-D989440CC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DE66D2-2F0C-D6F8-8C44-061BA07C9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918DAD-2874-8610-BE4D-C8D27937DED9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B5EC6A25-F358-3ECE-5E74-0A78FFB3D174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49CE43CE-9996-6352-AE3A-1B71C23E8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600" y="5978499"/>
            <a:ext cx="765267" cy="582269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D0AB610A-4044-6549-5EAF-225381010A32}"/>
              </a:ext>
            </a:extLst>
          </p:cNvPr>
          <p:cNvCxnSpPr/>
          <p:nvPr/>
        </p:nvCxnSpPr>
        <p:spPr>
          <a:xfrm>
            <a:off x="751932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2437C62-F873-3633-57EE-1FD58E420A8C}"/>
              </a:ext>
            </a:extLst>
          </p:cNvPr>
          <p:cNvCxnSpPr/>
          <p:nvPr/>
        </p:nvCxnSpPr>
        <p:spPr>
          <a:xfrm>
            <a:off x="82265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60E159EF-8915-3F6D-A148-F00BFE61C3D7}"/>
              </a:ext>
            </a:extLst>
          </p:cNvPr>
          <p:cNvCxnSpPr/>
          <p:nvPr/>
        </p:nvCxnSpPr>
        <p:spPr>
          <a:xfrm>
            <a:off x="787174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0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B27827-1E06-534E-A0B6-1C45A8E06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491" y="2839359"/>
            <a:ext cx="4453999" cy="235345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82A8D89-92BB-D303-33D6-A56BAA24D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323" y="1316385"/>
            <a:ext cx="934151" cy="11242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5468BB6-68A7-6C64-C21C-40CC10393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461" y="3014743"/>
            <a:ext cx="4733607" cy="2178071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17D28957-5AB3-4746-9C2D-B680BBE5723F}"/>
              </a:ext>
            </a:extLst>
          </p:cNvPr>
          <p:cNvSpPr/>
          <p:nvPr/>
        </p:nvSpPr>
        <p:spPr>
          <a:xfrm rot="12417823">
            <a:off x="6739944" y="2237645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084C7D96-95F0-30D0-C706-A6420E3DE197}"/>
              </a:ext>
            </a:extLst>
          </p:cNvPr>
          <p:cNvSpPr/>
          <p:nvPr/>
        </p:nvSpPr>
        <p:spPr>
          <a:xfrm rot="8837745">
            <a:off x="4017594" y="2250738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BB6933-32BF-CBCD-6CE6-96FCDE641A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8600" y="5978499"/>
            <a:ext cx="765267" cy="58226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D30FAA5-FD8A-C48A-6619-236502C822C8}"/>
              </a:ext>
            </a:extLst>
          </p:cNvPr>
          <p:cNvCxnSpPr/>
          <p:nvPr/>
        </p:nvCxnSpPr>
        <p:spPr>
          <a:xfrm>
            <a:off x="751932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7D0A056-9F22-3F2D-1E5F-A2A05D4390E7}"/>
              </a:ext>
            </a:extLst>
          </p:cNvPr>
          <p:cNvCxnSpPr/>
          <p:nvPr/>
        </p:nvCxnSpPr>
        <p:spPr>
          <a:xfrm>
            <a:off x="82265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ADA793D-E182-3DF3-6FB6-EC3667C07202}"/>
              </a:ext>
            </a:extLst>
          </p:cNvPr>
          <p:cNvCxnSpPr/>
          <p:nvPr/>
        </p:nvCxnSpPr>
        <p:spPr>
          <a:xfrm>
            <a:off x="787174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54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S</a:t>
            </a:r>
            <a:r>
              <a:rPr lang="de-DE" sz="4000" b="1" dirty="0"/>
              <a:t>OLL-IST VERGLEICH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r>
              <a:rPr lang="de-DE" sz="6600" dirty="0"/>
              <a:t> 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ADFCC54-D14B-6B11-BB26-0A289DD32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65" y="2507914"/>
            <a:ext cx="5801535" cy="24196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590193-282C-F83C-665F-45A8F89D6E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1863915"/>
            <a:ext cx="4610743" cy="15242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68F27D6-F06F-C8E7-3D22-026B82051D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251" y="3580706"/>
            <a:ext cx="4439270" cy="137179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44B0957-50BF-C8DF-85EE-CF466C6C63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8627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56468A3-96AF-6500-4FB2-DCFF06337964}"/>
              </a:ext>
            </a:extLst>
          </p:cNvPr>
          <p:cNvCxnSpPr/>
          <p:nvPr/>
        </p:nvCxnSpPr>
        <p:spPr>
          <a:xfrm>
            <a:off x="831935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0DDAB27-99E3-81E6-E32C-8D1F92916AA1}"/>
              </a:ext>
            </a:extLst>
          </p:cNvPr>
          <p:cNvCxnSpPr/>
          <p:nvPr/>
        </p:nvCxnSpPr>
        <p:spPr>
          <a:xfrm>
            <a:off x="90265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348ACFC-53F4-0895-7B42-66DC0798797F}"/>
              </a:ext>
            </a:extLst>
          </p:cNvPr>
          <p:cNvCxnSpPr/>
          <p:nvPr/>
        </p:nvCxnSpPr>
        <p:spPr>
          <a:xfrm>
            <a:off x="867177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8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PROJEKTABSCHLUSS &amp; FAZIT</a:t>
            </a:r>
            <a:endParaRPr lang="de-DE" sz="40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it-IT" dirty="0" err="1"/>
              <a:t>Abschlussmeeting</a:t>
            </a:r>
            <a:endParaRPr lang="it-IT" dirty="0"/>
          </a:p>
          <a:p>
            <a:r>
              <a:rPr lang="it-IT" dirty="0" err="1"/>
              <a:t>Übergabe</a:t>
            </a:r>
            <a:r>
              <a:rPr lang="it-IT" dirty="0"/>
              <a:t>-Deployment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Projketziel</a:t>
            </a:r>
            <a:r>
              <a:rPr lang="it-IT" dirty="0"/>
              <a:t> </a:t>
            </a:r>
            <a:r>
              <a:rPr lang="it-IT" dirty="0" err="1"/>
              <a:t>wurde</a:t>
            </a:r>
            <a:r>
              <a:rPr lang="it-IT" dirty="0"/>
              <a:t> </a:t>
            </a:r>
            <a:r>
              <a:rPr lang="it-IT" dirty="0" err="1"/>
              <a:t>erreicht</a:t>
            </a:r>
            <a:endParaRPr lang="it-IT" dirty="0"/>
          </a:p>
          <a:p>
            <a:r>
              <a:rPr lang="it-IT" dirty="0"/>
              <a:t>Lesson </a:t>
            </a:r>
            <a:r>
              <a:rPr lang="it-IT" dirty="0" err="1"/>
              <a:t>learned</a:t>
            </a:r>
            <a:endParaRPr lang="it-IT" dirty="0"/>
          </a:p>
          <a:p>
            <a:r>
              <a:rPr lang="it-IT" dirty="0" err="1"/>
              <a:t>Ausblick</a:t>
            </a:r>
            <a:endParaRPr lang="it-IT" dirty="0"/>
          </a:p>
        </p:txBody>
      </p:sp>
      <p:pic>
        <p:nvPicPr>
          <p:cNvPr id="10" name="Grafik 9" descr="Kopf mit Zahnrädern mit einfarbiger Füllung">
            <a:extLst>
              <a:ext uri="{FF2B5EF4-FFF2-40B4-BE49-F238E27FC236}">
                <a16:creationId xmlns:a16="http://schemas.microsoft.com/office/drawing/2014/main" id="{A1F6F9A1-9F3D-6303-DD63-0CC429E521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1341" y="3539535"/>
            <a:ext cx="1192236" cy="1192236"/>
          </a:xfrm>
          <a:prstGeom prst="rect">
            <a:avLst/>
          </a:prstGeom>
        </p:spPr>
      </p:pic>
      <p:pic>
        <p:nvPicPr>
          <p:cNvPr id="12" name="Grafik 11" descr="Sitzungssaal mit einfarbiger Füllung">
            <a:extLst>
              <a:ext uri="{FF2B5EF4-FFF2-40B4-BE49-F238E27FC236}">
                <a16:creationId xmlns:a16="http://schemas.microsoft.com/office/drawing/2014/main" id="{30625865-E250-CCA5-7FE6-B064E5B7D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1147" y="1580081"/>
            <a:ext cx="1686326" cy="168632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CD01E5E-A957-B5A4-2A62-206A1CF2D6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2798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91529AC-3F54-578D-C803-05E635A06B96}"/>
              </a:ext>
            </a:extLst>
          </p:cNvPr>
          <p:cNvCxnSpPr/>
          <p:nvPr/>
        </p:nvCxnSpPr>
        <p:spPr>
          <a:xfrm>
            <a:off x="911352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4A230B3-6C24-8F54-71B6-67E549AD75BC}"/>
              </a:ext>
            </a:extLst>
          </p:cNvPr>
          <p:cNvCxnSpPr/>
          <p:nvPr/>
        </p:nvCxnSpPr>
        <p:spPr>
          <a:xfrm>
            <a:off x="9820754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A2B00CB-B0AF-FCF6-08F5-3626FC65B17A}"/>
              </a:ext>
            </a:extLst>
          </p:cNvPr>
          <p:cNvCxnSpPr/>
          <p:nvPr/>
        </p:nvCxnSpPr>
        <p:spPr>
          <a:xfrm>
            <a:off x="946594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8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18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89520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  <a:br>
              <a:rPr lang="de-DE" dirty="0"/>
            </a:br>
            <a:br>
              <a:rPr lang="de-DE" sz="2700" dirty="0"/>
            </a:br>
            <a:endParaRPr lang="de-DE" sz="27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4368730"/>
            <a:ext cx="9144000" cy="1655758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de-DE" dirty="0"/>
              <a:t>Microsoft Archivbilder</a:t>
            </a:r>
            <a:br>
              <a:rPr lang="de-DE" dirty="0"/>
            </a:br>
            <a:r>
              <a:rPr lang="de-DE" dirty="0"/>
              <a:t>	asci-systemhaus.de		</a:t>
            </a:r>
            <a:br>
              <a:rPr lang="de-DE" dirty="0"/>
            </a:br>
            <a:r>
              <a:rPr lang="de-DE" dirty="0"/>
              <a:t>Sy</a:t>
            </a:r>
            <a:r>
              <a:rPr lang="de-DE" dirty="0">
                <a:solidFill>
                  <a:srgbClr val="FF0000"/>
                </a:solidFill>
              </a:rPr>
              <a:t>ABO</a:t>
            </a:r>
            <a:r>
              <a:rPr lang="de-DE" sz="2400" dirty="0"/>
              <a:t>	</a:t>
            </a:r>
          </a:p>
          <a:p>
            <a:pPr lvl="0">
              <a:lnSpc>
                <a:spcPct val="100000"/>
              </a:lnSpc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DC08A-FB2A-DF97-BF9A-B4FC2742D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8071CAE-A983-67D8-892F-7A36835D3076}"/>
              </a:ext>
            </a:extLst>
          </p:cNvPr>
          <p:cNvSpPr txBox="1"/>
          <p:nvPr/>
        </p:nvSpPr>
        <p:spPr>
          <a:xfrm>
            <a:off x="5604519" y="3805639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Quellen: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938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Danke 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D5AB143-A2F7-0DAD-189A-85345F83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52475"/>
            <a:ext cx="9525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0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Importprofil-Tool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449454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Verwaltung von Profilen für den Import von Schülerdaten</a:t>
            </a:r>
          </a:p>
          <a:p>
            <a:pPr lvl="0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B271B7-8F20-CE94-5D2B-394C5098D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08" y="1118845"/>
            <a:ext cx="2198984" cy="85027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0DF7CF3-343F-7361-CFD2-F83900DF938C}"/>
              </a:ext>
            </a:extLst>
          </p:cNvPr>
          <p:cNvSpPr txBox="1"/>
          <p:nvPr/>
        </p:nvSpPr>
        <p:spPr>
          <a:xfrm>
            <a:off x="4031566" y="5352757"/>
            <a:ext cx="4128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dirty="0"/>
              <a:t>Marco Garagna</a:t>
            </a:r>
          </a:p>
          <a:p>
            <a:pPr lvl="0" algn="ctr"/>
            <a:r>
              <a:rPr lang="de-DE" dirty="0"/>
              <a:t>ASCI Systemhaus GmbH</a:t>
            </a:r>
          </a:p>
        </p:txBody>
      </p:sp>
    </p:spTree>
    <p:extLst>
      <p:ext uri="{BB962C8B-B14F-4D97-AF65-F5344CB8AC3E}">
        <p14:creationId xmlns:p14="http://schemas.microsoft.com/office/powerpoint/2010/main" val="95240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2488806" cy="1325559"/>
          </a:xfrm>
        </p:spPr>
        <p:txBody>
          <a:bodyPr>
            <a:normAutofit/>
          </a:bodyPr>
          <a:lstStyle/>
          <a:p>
            <a:r>
              <a:rPr lang="de-DE" sz="4000" b="1" dirty="0"/>
              <a:t>AGENDA</a:t>
            </a:r>
          </a:p>
        </p:txBody>
      </p:sp>
      <p:pic>
        <p:nvPicPr>
          <p:cNvPr id="10" name="Grafik 9" descr="Gebäude mit einfarbiger Füllung">
            <a:extLst>
              <a:ext uri="{FF2B5EF4-FFF2-40B4-BE49-F238E27FC236}">
                <a16:creationId xmlns:a16="http://schemas.microsoft.com/office/drawing/2014/main" id="{FC08B235-C73B-3DA3-D025-6B199AA87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647" y="1546913"/>
            <a:ext cx="587058" cy="587058"/>
          </a:xfrm>
          <a:prstGeom prst="rect">
            <a:avLst/>
          </a:prstGeom>
        </p:spPr>
      </p:pic>
      <p:pic>
        <p:nvPicPr>
          <p:cNvPr id="25" name="Grafik 24" descr="Volltreffer mit einfarbiger Füllung">
            <a:extLst>
              <a:ext uri="{FF2B5EF4-FFF2-40B4-BE49-F238E27FC236}">
                <a16:creationId xmlns:a16="http://schemas.microsoft.com/office/drawing/2014/main" id="{509D1F92-44DF-4135-222E-D86B18A42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45" y="4619802"/>
            <a:ext cx="587059" cy="587059"/>
          </a:xfrm>
          <a:prstGeom prst="rect">
            <a:avLst/>
          </a:prstGeom>
        </p:spPr>
      </p:pic>
      <p:pic>
        <p:nvPicPr>
          <p:cNvPr id="27" name="Grafik 26" descr="Sanduhr abgelaufen mit einfarbiger Füllung">
            <a:extLst>
              <a:ext uri="{FF2B5EF4-FFF2-40B4-BE49-F238E27FC236}">
                <a16:creationId xmlns:a16="http://schemas.microsoft.com/office/drawing/2014/main" id="{A52793F2-F265-0620-5B53-6AC4763874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256" y="2803166"/>
            <a:ext cx="573836" cy="573836"/>
          </a:xfrm>
          <a:prstGeom prst="rect">
            <a:avLst/>
          </a:prstGeom>
        </p:spPr>
      </p:pic>
      <p:pic>
        <p:nvPicPr>
          <p:cNvPr id="29" name="Grafik 28" descr="Bodybuilder mit einfarbiger Füllung">
            <a:extLst>
              <a:ext uri="{FF2B5EF4-FFF2-40B4-BE49-F238E27FC236}">
                <a16:creationId xmlns:a16="http://schemas.microsoft.com/office/drawing/2014/main" id="{F342C140-DF85-B6C8-801C-3D88953C93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645" y="3408644"/>
            <a:ext cx="587059" cy="587059"/>
          </a:xfrm>
          <a:prstGeom prst="rect">
            <a:avLst/>
          </a:prstGeom>
        </p:spPr>
      </p:pic>
      <p:pic>
        <p:nvPicPr>
          <p:cNvPr id="31" name="Grafik 30" descr="Präsentation mit Balkendiagramm mit einfarbiger Füllung">
            <a:extLst>
              <a:ext uri="{FF2B5EF4-FFF2-40B4-BE49-F238E27FC236}">
                <a16:creationId xmlns:a16="http://schemas.microsoft.com/office/drawing/2014/main" id="{0B51D6AF-5E67-FF75-1FBF-FB6A69AA7D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4804" y="3954652"/>
            <a:ext cx="681755" cy="681755"/>
          </a:xfrm>
          <a:prstGeom prst="rect">
            <a:avLst/>
          </a:prstGeom>
        </p:spPr>
      </p:pic>
      <p:pic>
        <p:nvPicPr>
          <p:cNvPr id="33" name="Grafik 32" descr="Mikroskop mit einfarbiger Füllung">
            <a:extLst>
              <a:ext uri="{FF2B5EF4-FFF2-40B4-BE49-F238E27FC236}">
                <a16:creationId xmlns:a16="http://schemas.microsoft.com/office/drawing/2014/main" id="{30906F21-B477-E96C-133E-5C8B750C50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4717" y="2162270"/>
            <a:ext cx="587059" cy="58705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1422B11-D5D8-19D7-A089-5886F4254DC0}"/>
              </a:ext>
            </a:extLst>
          </p:cNvPr>
          <p:cNvCxnSpPr>
            <a:cxnSpLocks/>
          </p:cNvCxnSpPr>
          <p:nvPr/>
        </p:nvCxnSpPr>
        <p:spPr>
          <a:xfrm>
            <a:off x="513471" y="2147533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49781C35-FAB0-4785-FE8A-EDB70A6B7B52}"/>
              </a:ext>
            </a:extLst>
          </p:cNvPr>
          <p:cNvSpPr txBox="1"/>
          <p:nvPr/>
        </p:nvSpPr>
        <p:spPr>
          <a:xfrm>
            <a:off x="1679158" y="1785648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VORSTELLUNG</a:t>
            </a:r>
          </a:p>
          <a:p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E8B1A43-16FE-275D-DD2D-3B88E8AB040D}"/>
              </a:ext>
            </a:extLst>
          </p:cNvPr>
          <p:cNvCxnSpPr>
            <a:cxnSpLocks/>
          </p:cNvCxnSpPr>
          <p:nvPr/>
        </p:nvCxnSpPr>
        <p:spPr>
          <a:xfrm>
            <a:off x="513471" y="2761716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A35BB06-F5B0-A500-C7B5-2858FE07094F}"/>
              </a:ext>
            </a:extLst>
          </p:cNvPr>
          <p:cNvSpPr txBox="1"/>
          <p:nvPr/>
        </p:nvSpPr>
        <p:spPr>
          <a:xfrm>
            <a:off x="1679158" y="2399831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ANALYSE</a:t>
            </a:r>
          </a:p>
          <a:p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2F09692-77E8-9978-60C4-C8A30291D707}"/>
              </a:ext>
            </a:extLst>
          </p:cNvPr>
          <p:cNvCxnSpPr>
            <a:cxnSpLocks/>
          </p:cNvCxnSpPr>
          <p:nvPr/>
        </p:nvCxnSpPr>
        <p:spPr>
          <a:xfrm>
            <a:off x="513471" y="3375898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94B2185F-5723-B51C-6047-432C44A2B1F8}"/>
              </a:ext>
            </a:extLst>
          </p:cNvPr>
          <p:cNvSpPr txBox="1"/>
          <p:nvPr/>
        </p:nvSpPr>
        <p:spPr>
          <a:xfrm>
            <a:off x="1679158" y="3014013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PLANUNG</a:t>
            </a:r>
          </a:p>
          <a:p>
            <a:endParaRPr lang="de-DE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C3DA159-D945-78F5-185F-5C41E82ABC84}"/>
              </a:ext>
            </a:extLst>
          </p:cNvPr>
          <p:cNvCxnSpPr>
            <a:cxnSpLocks/>
          </p:cNvCxnSpPr>
          <p:nvPr/>
        </p:nvCxnSpPr>
        <p:spPr>
          <a:xfrm>
            <a:off x="513471" y="3978727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8106D82-5C74-F27E-FEBF-93BF61ADFD58}"/>
              </a:ext>
            </a:extLst>
          </p:cNvPr>
          <p:cNvSpPr txBox="1"/>
          <p:nvPr/>
        </p:nvSpPr>
        <p:spPr>
          <a:xfrm>
            <a:off x="1679158" y="3616842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UMSETZUNG</a:t>
            </a:r>
          </a:p>
          <a:p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41F2CC9-87C2-4DF0-1C4B-CC8E1A1978AE}"/>
              </a:ext>
            </a:extLst>
          </p:cNvPr>
          <p:cNvCxnSpPr>
            <a:cxnSpLocks/>
          </p:cNvCxnSpPr>
          <p:nvPr/>
        </p:nvCxnSpPr>
        <p:spPr>
          <a:xfrm>
            <a:off x="513471" y="4592910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7D1C546D-E179-CD78-C258-5ADAC6E37902}"/>
              </a:ext>
            </a:extLst>
          </p:cNvPr>
          <p:cNvSpPr txBox="1"/>
          <p:nvPr/>
        </p:nvSpPr>
        <p:spPr>
          <a:xfrm>
            <a:off x="1046559" y="4232820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AUSWERTUNG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57AF163E-56C8-373D-3558-9F61F768ACAC}"/>
              </a:ext>
            </a:extLst>
          </p:cNvPr>
          <p:cNvCxnSpPr>
            <a:cxnSpLocks/>
          </p:cNvCxnSpPr>
          <p:nvPr/>
        </p:nvCxnSpPr>
        <p:spPr>
          <a:xfrm>
            <a:off x="513471" y="5207092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389FA125-BAC2-995F-B39F-C79BC5385648}"/>
              </a:ext>
            </a:extLst>
          </p:cNvPr>
          <p:cNvSpPr txBox="1"/>
          <p:nvPr/>
        </p:nvSpPr>
        <p:spPr>
          <a:xfrm>
            <a:off x="1679158" y="4845207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FAZIT</a:t>
            </a:r>
          </a:p>
          <a:p>
            <a:endParaRPr lang="de-DE" dirty="0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F0879AAD-C1F9-D714-525B-84024AA374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330D0FA-781F-084A-7673-BF116E762F73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A6D4676F-C6E8-A6A3-0D47-14A00253DA6C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2471EA8-8E0E-A7FD-50F4-A4C968E44659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13859C98-A536-CCE4-86FD-DC0688BC01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09B3A81-7E34-3866-C96A-E6EF8B9AFB8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2D63969-F2BB-E70B-D16E-3B353706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D6C93F3-6C4F-3EDA-4E0F-04A21FA6C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CB231F20-FC91-04DA-C34C-3C6B09F47F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FB7BE37-A5D4-51AC-3507-18CA07495A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546CFB3-AD69-A17E-0A41-9D41E542BD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F6125C2-7918-9721-21F4-0396DDE6C2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2068899-C6C5-CB14-322E-6F87946E9D0F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B460D26C-E1BA-B903-90C2-33E328AB402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8B3D01E6-0723-E7E1-E516-CE658EADBB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6158" y="5978499"/>
            <a:ext cx="765267" cy="582269"/>
          </a:xfrm>
          <a:prstGeom prst="rect">
            <a:avLst/>
          </a:prstGeom>
        </p:spPr>
      </p:pic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1E5DD08E-5D9B-3AE0-D8D7-F715BB51C6D7}"/>
              </a:ext>
            </a:extLst>
          </p:cNvPr>
          <p:cNvCxnSpPr/>
          <p:nvPr/>
        </p:nvCxnSpPr>
        <p:spPr>
          <a:xfrm>
            <a:off x="15368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9145C39-8848-C330-679F-4D8FA94E09FF}"/>
              </a:ext>
            </a:extLst>
          </p:cNvPr>
          <p:cNvCxnSpPr/>
          <p:nvPr/>
        </p:nvCxnSpPr>
        <p:spPr>
          <a:xfrm>
            <a:off x="2244114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8A11C2C2-B12C-E1FA-C202-5CB86B1BDB7A}"/>
              </a:ext>
            </a:extLst>
          </p:cNvPr>
          <p:cNvCxnSpPr/>
          <p:nvPr/>
        </p:nvCxnSpPr>
        <p:spPr>
          <a:xfrm>
            <a:off x="188930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35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PRAKTIKUMSBETRIEB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9CB65FC-BD53-E34D-10D2-3C422041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771011"/>
            <a:ext cx="5181600" cy="3430510"/>
          </a:xfrm>
          <a:prstGeom prst="rect">
            <a:avLst/>
          </a:prstGeom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CC9C940-0A94-A32A-4517-E51E20C5DA3B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295922" y="1624534"/>
            <a:ext cx="5048955" cy="15051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B67933D-3B34-CE03-19DF-FE7F083EF658}"/>
              </a:ext>
            </a:extLst>
          </p:cNvPr>
          <p:cNvSpPr txBox="1"/>
          <p:nvPr/>
        </p:nvSpPr>
        <p:spPr>
          <a:xfrm>
            <a:off x="6172197" y="3104196"/>
            <a:ext cx="5854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Ticketing-Lösung für Abonnenten und     	Schülerverwaltung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FE4C6F0-0A7E-868B-CBED-EA6CBB8EEC3B}"/>
              </a:ext>
            </a:extLst>
          </p:cNvPr>
          <p:cNvSpPr txBox="1"/>
          <p:nvPr/>
        </p:nvSpPr>
        <p:spPr>
          <a:xfrm>
            <a:off x="6172197" y="3934356"/>
            <a:ext cx="5854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Datenimport über eine VDV452-konforme 	Schnittstelle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0269BE3-8CDC-9BC5-9380-29D2469B632B}"/>
              </a:ext>
            </a:extLst>
          </p:cNvPr>
          <p:cNvSpPr txBox="1"/>
          <p:nvPr/>
        </p:nvSpPr>
        <p:spPr>
          <a:xfrm>
            <a:off x="6172196" y="4739855"/>
            <a:ext cx="5854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Statistische</a:t>
            </a: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Auswertungen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8581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B5F8DA8-029F-3CD1-6B63-6903A89FDB27}"/>
              </a:ext>
            </a:extLst>
          </p:cNvPr>
          <p:cNvCxnSpPr/>
          <p:nvPr/>
        </p:nvCxnSpPr>
        <p:spPr>
          <a:xfrm>
            <a:off x="206930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5C6C7CF-D872-EB17-2346-0EDAA79F3587}"/>
              </a:ext>
            </a:extLst>
          </p:cNvPr>
          <p:cNvCxnSpPr/>
          <p:nvPr/>
        </p:nvCxnSpPr>
        <p:spPr>
          <a:xfrm>
            <a:off x="277653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E8B7675-FDF9-A467-1ED5-DE12E72D6FFE}"/>
              </a:ext>
            </a:extLst>
          </p:cNvPr>
          <p:cNvCxnSpPr/>
          <p:nvPr/>
        </p:nvCxnSpPr>
        <p:spPr>
          <a:xfrm>
            <a:off x="242173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3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IST-ANALYSE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016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8A26CE3-A36E-0A68-F390-5E5E81159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dirty="0"/>
              <a:t>Probleme: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Mehrere Datenlieferanten mit eigenen Formaten.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Unzureichende Flexibilität.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Unterschiedliche Spaltenbezeichnungen und Zeichensätze.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Notwendige Anpassungen für Standardisierung.</a:t>
            </a:r>
          </a:p>
          <a:p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4922AA8-DDD1-EC79-D458-8223D47AF58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32" y="1743291"/>
            <a:ext cx="6002176" cy="3519510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4B07E4D-C835-E961-5777-5301D1DFB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577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A108ABB9-0A58-A400-BED7-E47B504CDA6D}"/>
              </a:ext>
            </a:extLst>
          </p:cNvPr>
          <p:cNvCxnSpPr/>
          <p:nvPr/>
        </p:nvCxnSpPr>
        <p:spPr>
          <a:xfrm>
            <a:off x="275030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0020F99-7C99-C6C6-8377-46DBAB54FDCA}"/>
              </a:ext>
            </a:extLst>
          </p:cNvPr>
          <p:cNvCxnSpPr/>
          <p:nvPr/>
        </p:nvCxnSpPr>
        <p:spPr>
          <a:xfrm>
            <a:off x="345753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25ADB675-9649-0A14-5A17-7102DC0E6660}"/>
              </a:ext>
            </a:extLst>
          </p:cNvPr>
          <p:cNvCxnSpPr/>
          <p:nvPr/>
        </p:nvCxnSpPr>
        <p:spPr>
          <a:xfrm>
            <a:off x="310272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07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VORGEHENSMODELL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35E7413-D883-39AF-151B-936355AA6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9967"/>
            <a:ext cx="5181600" cy="3062653"/>
          </a:xfrm>
        </p:spPr>
      </p:pic>
      <p:pic>
        <p:nvPicPr>
          <p:cNvPr id="6" name="Inhaltsplatzhalter 5" descr="Wasserfall zwischen großen Hügeln">
            <a:extLst>
              <a:ext uri="{FF2B5EF4-FFF2-40B4-BE49-F238E27FC236}">
                <a16:creationId xmlns:a16="http://schemas.microsoft.com/office/drawing/2014/main" id="{B9957AC1-3C0D-3194-76CF-8ABA434D6F41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EB6AF7A-CCDC-4366-3DB0-3042037CC89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915FC4E-45C0-2FCB-778A-19E0AF9AFFF3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55B4ED9-303A-164F-7467-0276482B49A5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D8819F76-188C-1A27-9DBF-4974106C3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FCAB572-BFD8-59DC-3FEC-D4E4E75A3433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68B37CB-6A63-DD31-55A6-4F9696B9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BBBC5B0C-0D95-989E-EC81-BDF09B435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C74FC91F-5E9E-96E4-7B00-4F442C4E0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ABC42AD-B982-3E7B-1FE0-376E207FB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1CD32CB-FB5B-94DB-1C09-4820D7358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F2261BC-8ED6-AF53-4F9A-2843720D3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705DF40-39DA-73CE-8FBB-79F1CE6DEA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6284" y="5978499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A5A985-82DA-DB02-3A5F-9E7A09FF50D1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E2242434-6893-E74F-676C-4C988DF97C6B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62DF69-B7CF-C245-E2B9-6E99E2217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7487" y="5978499"/>
            <a:ext cx="765267" cy="582269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6F48492-7E66-0D06-190F-6131C43BF4D0}"/>
              </a:ext>
            </a:extLst>
          </p:cNvPr>
          <p:cNvCxnSpPr/>
          <p:nvPr/>
        </p:nvCxnSpPr>
        <p:spPr>
          <a:xfrm>
            <a:off x="351821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6CC2236-95BE-7397-6273-84FFB7384D12}"/>
              </a:ext>
            </a:extLst>
          </p:cNvPr>
          <p:cNvCxnSpPr/>
          <p:nvPr/>
        </p:nvCxnSpPr>
        <p:spPr>
          <a:xfrm>
            <a:off x="422544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9793719-BFB9-4E07-8977-F136AA2C071B}"/>
              </a:ext>
            </a:extLst>
          </p:cNvPr>
          <p:cNvCxnSpPr/>
          <p:nvPr/>
        </p:nvCxnSpPr>
        <p:spPr>
          <a:xfrm>
            <a:off x="387063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444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PROJEKTZIEL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A29F49CD-D3B4-5678-716B-6C085DCD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5372" y="1741224"/>
            <a:ext cx="4324374" cy="3702426"/>
          </a:xfrm>
        </p:spPr>
      </p:pic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6C9FF8A0-CD1D-A5B0-AC15-9837B763B8B2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5"/>
          <a:stretch>
            <a:fillRect/>
          </a:stretch>
        </p:blipFill>
        <p:spPr>
          <a:xfrm>
            <a:off x="6292402" y="1325347"/>
            <a:ext cx="3472353" cy="4351338"/>
          </a:xfr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7EE9BA4-6C26-A6AE-ED5C-82DC6EAB9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185" y="2008926"/>
            <a:ext cx="5762087" cy="2651305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0679195-5AA9-F7CE-A837-22F2F70C6E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5632" y="5985814"/>
            <a:ext cx="765267" cy="582269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1114617-8CAA-6EEB-8B2D-92E2EA4A2B4B}"/>
              </a:ext>
            </a:extLst>
          </p:cNvPr>
          <p:cNvSpPr/>
          <p:nvPr/>
        </p:nvSpPr>
        <p:spPr>
          <a:xfrm>
            <a:off x="9413081" y="2559844"/>
            <a:ext cx="519113" cy="8381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0A9A5C-DF40-BB7F-A493-D2293CEFC6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9834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5C1B13D-DB46-979F-435F-C91E05DC6EDE}"/>
              </a:ext>
            </a:extLst>
          </p:cNvPr>
          <p:cNvCxnSpPr/>
          <p:nvPr/>
        </p:nvCxnSpPr>
        <p:spPr>
          <a:xfrm>
            <a:off x="427055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8741AE1-2AF6-8D81-ABFD-5D3C29167742}"/>
              </a:ext>
            </a:extLst>
          </p:cNvPr>
          <p:cNvCxnSpPr/>
          <p:nvPr/>
        </p:nvCxnSpPr>
        <p:spPr>
          <a:xfrm>
            <a:off x="497779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711E59A-E46E-7230-CD03-30651C481C3F}"/>
              </a:ext>
            </a:extLst>
          </p:cNvPr>
          <p:cNvCxnSpPr/>
          <p:nvPr/>
        </p:nvCxnSpPr>
        <p:spPr>
          <a:xfrm>
            <a:off x="46229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WIRTSCHAFTLICHKEIT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6CA3994-C1AF-20D3-A6E3-83D7899D8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61" y="2843043"/>
            <a:ext cx="5863845" cy="185126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BBD4BFE-F3E2-E375-0808-E6C9FDD6418A}"/>
              </a:ext>
            </a:extLst>
          </p:cNvPr>
          <p:cNvSpPr txBox="1"/>
          <p:nvPr/>
        </p:nvSpPr>
        <p:spPr>
          <a:xfrm>
            <a:off x="7122017" y="1886621"/>
            <a:ext cx="3707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Amortisationsdiagramm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E39C5EC-3954-C94C-B191-79DE5EE0E11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9975"/>
            <a:ext cx="5181600" cy="3302637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F9F3E8-F380-6FB0-C9E6-0711AD034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9607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563F436-E06D-1A99-D729-05747B44A908}"/>
              </a:ext>
            </a:extLst>
          </p:cNvPr>
          <p:cNvCxnSpPr/>
          <p:nvPr/>
        </p:nvCxnSpPr>
        <p:spPr>
          <a:xfrm>
            <a:off x="515033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884C5D8-FFEC-47E4-08AE-7F0BC42C6F8A}"/>
              </a:ext>
            </a:extLst>
          </p:cNvPr>
          <p:cNvCxnSpPr/>
          <p:nvPr/>
        </p:nvCxnSpPr>
        <p:spPr>
          <a:xfrm>
            <a:off x="585756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4BFB325-FA94-BA55-2304-F0EFF21BCE37}"/>
              </a:ext>
            </a:extLst>
          </p:cNvPr>
          <p:cNvCxnSpPr/>
          <p:nvPr/>
        </p:nvCxnSpPr>
        <p:spPr>
          <a:xfrm>
            <a:off x="55027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29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829</Words>
  <Application>Microsoft Office PowerPoint</Application>
  <PresentationFormat>Breitbild</PresentationFormat>
  <Paragraphs>193</Paragraphs>
  <Slides>21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Importprofil-Tool</vt:lpstr>
      <vt:lpstr>AGENDA</vt:lpstr>
      <vt:lpstr>PRAKTIKUMSBETRIEB</vt:lpstr>
      <vt:lpstr>IST-ANALYSE</vt:lpstr>
      <vt:lpstr>VORGEHENSMODELL</vt:lpstr>
      <vt:lpstr>PROJEKTZIEL</vt:lpstr>
      <vt:lpstr>WIRTSCHAFTLICHKEIT</vt:lpstr>
      <vt:lpstr>ZIELSETZUNG</vt:lpstr>
      <vt:lpstr>ZIELSETZUNG</vt:lpstr>
      <vt:lpstr>ZIELSETZUNG</vt:lpstr>
      <vt:lpstr>ZIELSETZUNG</vt:lpstr>
      <vt:lpstr>ZIELSETZUNG</vt:lpstr>
      <vt:lpstr>PLANUNG</vt:lpstr>
      <vt:lpstr>IMPLEMENTIERUNG</vt:lpstr>
      <vt:lpstr>IMPLEMENTIERUNG</vt:lpstr>
      <vt:lpstr>SOLL-IST VERGLEICH</vt:lpstr>
      <vt:lpstr>PROJEKTABSCHLUSS &amp; FAZIT</vt:lpstr>
      <vt:lpstr>Vielen Dank für Ihre Aufmerksamkeit!  </vt:lpstr>
      <vt:lpstr>Danke Seite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Importprofil-Tool</dc:title>
  <dc:creator>marco garagna</dc:creator>
  <cp:lastModifiedBy>marco garagna</cp:lastModifiedBy>
  <cp:revision>166</cp:revision>
  <dcterms:created xsi:type="dcterms:W3CDTF">2024-05-22T09:27:39Z</dcterms:created>
  <dcterms:modified xsi:type="dcterms:W3CDTF">2024-07-03T12:12:28Z</dcterms:modified>
</cp:coreProperties>
</file>